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3" r:id="rId1"/>
  </p:sldMasterIdLst>
  <p:notesMasterIdLst>
    <p:notesMasterId r:id="rId33"/>
  </p:notesMasterIdLst>
  <p:handoutMasterIdLst>
    <p:handoutMasterId r:id="rId34"/>
  </p:handoutMasterIdLst>
  <p:sldIdLst>
    <p:sldId id="523" r:id="rId2"/>
    <p:sldId id="1002" r:id="rId3"/>
    <p:sldId id="1052" r:id="rId4"/>
    <p:sldId id="978" r:id="rId5"/>
    <p:sldId id="923" r:id="rId6"/>
    <p:sldId id="1003" r:id="rId7"/>
    <p:sldId id="980" r:id="rId8"/>
    <p:sldId id="981" r:id="rId9"/>
    <p:sldId id="1026" r:id="rId10"/>
    <p:sldId id="985" r:id="rId11"/>
    <p:sldId id="1043" r:id="rId12"/>
    <p:sldId id="1044" r:id="rId13"/>
    <p:sldId id="1036" r:id="rId14"/>
    <p:sldId id="1045" r:id="rId15"/>
    <p:sldId id="1046" r:id="rId16"/>
    <p:sldId id="1013" r:id="rId17"/>
    <p:sldId id="1053" r:id="rId18"/>
    <p:sldId id="992" r:id="rId19"/>
    <p:sldId id="1047" r:id="rId20"/>
    <p:sldId id="559" r:id="rId21"/>
    <p:sldId id="1035" r:id="rId22"/>
    <p:sldId id="1050" r:id="rId23"/>
    <p:sldId id="1051" r:id="rId24"/>
    <p:sldId id="1017" r:id="rId25"/>
    <p:sldId id="1054" r:id="rId26"/>
    <p:sldId id="936" r:id="rId27"/>
    <p:sldId id="937" r:id="rId28"/>
    <p:sldId id="938" r:id="rId29"/>
    <p:sldId id="1049" r:id="rId30"/>
    <p:sldId id="1048" r:id="rId31"/>
    <p:sldId id="1007" r:id="rId3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618">
          <p15:clr>
            <a:srgbClr val="A4A3A4"/>
          </p15:clr>
        </p15:guide>
        <p15:guide id="2" pos="16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461E64"/>
    <a:srgbClr val="FFFFFF"/>
    <a:srgbClr val="0066CC"/>
    <a:srgbClr val="FF6600"/>
    <a:srgbClr val="FFFFCC"/>
    <a:srgbClr val="FF0000"/>
    <a:srgbClr val="CC33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94660"/>
  </p:normalViewPr>
  <p:slideViewPr>
    <p:cSldViewPr>
      <p:cViewPr>
        <p:scale>
          <a:sx n="100" d="100"/>
          <a:sy n="100" d="100"/>
        </p:scale>
        <p:origin x="-594" y="-324"/>
      </p:cViewPr>
      <p:guideLst>
        <p:guide orient="horz" pos="2618"/>
        <p:guide pos="16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98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2020/11/9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118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2020/11/9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094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5720ABE-D448-574E-AED4-4A2EA0C5252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FDDFD90-1429-7244-B887-4B2B69E9159A}"/>
              </a:ext>
            </a:extLst>
          </p:cNvPr>
          <p:cNvSpPr/>
          <p:nvPr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itchFamily="49" charset="-122"/>
            </a:endParaRPr>
          </a:p>
        </p:txBody>
      </p:sp>
      <p:sp>
        <p:nvSpPr>
          <p:cNvPr id="6" name="文本框 10">
            <a:extLst>
              <a:ext uri="{FF2B5EF4-FFF2-40B4-BE49-F238E27FC236}">
                <a16:creationId xmlns="" xmlns:a16="http://schemas.microsoft.com/office/drawing/2014/main" id="{5362E6FF-7BB4-7848-B66B-4CD6CB94CD42}"/>
              </a:ext>
            </a:extLst>
          </p:cNvPr>
          <p:cNvSpPr txBox="1"/>
          <p:nvPr/>
        </p:nvSpPr>
        <p:spPr>
          <a:xfrm>
            <a:off x="193237" y="70520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b="0" dirty="0" smtClean="0">
                <a:latin typeface="黑体" pitchFamily="49" charset="-122"/>
                <a:ea typeface="黑体" pitchFamily="49" charset="-122"/>
              </a:rPr>
              <a:t>17  </a:t>
            </a:r>
            <a:r>
              <a:rPr kumimoji="1" lang="zh-CN" altLang="en-US" sz="1400" b="0" dirty="0" smtClean="0">
                <a:latin typeface="黑体" pitchFamily="49" charset="-122"/>
                <a:ea typeface="黑体" pitchFamily="49" charset="-122"/>
              </a:rPr>
              <a:t>他们那时候多有趣啊</a:t>
            </a:r>
            <a:endParaRPr kumimoji="1" lang="zh-CN" altLang="en-US" sz="1400" b="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76804" name="Picture 4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0" y="4714890"/>
            <a:ext cx="9156700" cy="42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6803" name="Picture 3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572396" y="3897403"/>
            <a:ext cx="1379182" cy="88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8" r:id="rId4"/>
    <p:sldLayoutId id="2147483691" r:id="rId5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35838;&#25991;&#26391;&#35835;-17&#20182;&#20204;&#37027;&#26102;&#20505;&#22810;&#26377;&#36259;&#21834;.mp4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27"/>
          <a:stretch/>
        </p:blipFill>
        <p:spPr bwMode="auto">
          <a:xfrm>
            <a:off x="-10162" y="-1"/>
            <a:ext cx="9154162" cy="514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0" y="195486"/>
            <a:ext cx="3419872" cy="307777"/>
            <a:chOff x="-36512" y="134511"/>
            <a:chExt cx="2771800" cy="307777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CD184A55-3423-F349-98B8-52F211EB9433}"/>
                </a:ext>
              </a:extLst>
            </p:cNvPr>
            <p:cNvSpPr/>
            <p:nvPr/>
          </p:nvSpPr>
          <p:spPr>
            <a:xfrm flipH="1">
              <a:off x="-36512" y="159510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ea typeface="黑体" pitchFamily="49" charset="-122"/>
              </a:endParaRPr>
            </a:p>
          </p:txBody>
        </p:sp>
        <p:sp>
          <p:nvSpPr>
            <p:cNvPr id="16" name="文本框 1">
              <a:extLst>
                <a:ext uri="{FF2B5EF4-FFF2-40B4-BE49-F238E27FC236}">
                  <a16:creationId xmlns="" xmlns:a16="http://schemas.microsoft.com/office/drawing/2014/main" id="{06E88223-4167-0746-8818-C83637374A72}"/>
                </a:ext>
              </a:extLst>
            </p:cNvPr>
            <p:cNvSpPr txBox="1"/>
            <p:nvPr/>
          </p:nvSpPr>
          <p:spPr>
            <a:xfrm>
              <a:off x="46018" y="134511"/>
              <a:ext cx="16775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 smtClean="0">
                  <a:latin typeface="黑体" pitchFamily="49" charset="-122"/>
                  <a:ea typeface="黑体" pitchFamily="49" charset="-122"/>
                </a:rPr>
                <a:t>   语文  </a:t>
              </a:r>
              <a:r>
                <a:rPr kumimoji="1" lang="zh-CN" altLang="en-US" dirty="0">
                  <a:latin typeface="黑体" pitchFamily="49" charset="-122"/>
                  <a:ea typeface="黑体" pitchFamily="49" charset="-122"/>
                </a:rPr>
                <a:t>六</a:t>
              </a:r>
              <a:r>
                <a:rPr kumimoji="1" lang="zh-CN" altLang="en-US" dirty="0" smtClean="0">
                  <a:latin typeface="黑体" pitchFamily="49" charset="-122"/>
                  <a:ea typeface="黑体" pitchFamily="49" charset="-122"/>
                </a:rPr>
                <a:t>年级  </a:t>
              </a:r>
              <a:r>
                <a:rPr kumimoji="1" lang="zh-CN" altLang="en-US" dirty="0">
                  <a:latin typeface="黑体" pitchFamily="49" charset="-122"/>
                  <a:ea typeface="黑体" pitchFamily="49" charset="-122"/>
                </a:rPr>
                <a:t>下</a:t>
              </a:r>
              <a:r>
                <a:rPr kumimoji="1" lang="zh-CN" altLang="en-US" dirty="0" smtClean="0">
                  <a:latin typeface="黑体" pitchFamily="49" charset="-122"/>
                  <a:ea typeface="黑体" pitchFamily="49" charset="-122"/>
                </a:rPr>
                <a:t>册</a:t>
              </a:r>
              <a:endParaRPr kumimoji="1" lang="zh-CN" altLang="en-US" dirty="0"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7" name="TextBox 48"/>
          <p:cNvSpPr txBox="1"/>
          <p:nvPr/>
        </p:nvSpPr>
        <p:spPr>
          <a:xfrm>
            <a:off x="467544" y="3579862"/>
            <a:ext cx="8136904" cy="9002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17  </a:t>
            </a:r>
            <a:r>
              <a:rPr lang="zh-CN" altLang="en-US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他们那时候多有趣啊</a:t>
            </a:r>
            <a:endParaRPr lang="zh-CN" altLang="en-US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486" y="652523"/>
            <a:ext cx="84859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玛琪和托米翻着这本书，书页已经发黄，皱皱巴巴的。他们读到的字全都静止不动，不像他们通常在荧光屏上看到的那样，顺序移动。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084168" y="1176146"/>
            <a:ext cx="1800200" cy="51955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908461" y="1678633"/>
            <a:ext cx="1695987" cy="519549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6160" y="3016498"/>
            <a:ext cx="8018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读到后面，再翻回来看前面的一页时，刚刚读过的那些字仍然停留在原地。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46400" y="3566889"/>
            <a:ext cx="4104456" cy="489645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1763688" y="814575"/>
            <a:ext cx="1512168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纸质书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5436096" y="813062"/>
            <a:ext cx="1596755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电子书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11896" y="2507190"/>
            <a:ext cx="1944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静止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不动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29780" y="178710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字在纸上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11848" y="1779662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字在荧光屏上</a:t>
            </a:r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4427984" y="555526"/>
            <a:ext cx="0" cy="4154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095" y="3191615"/>
            <a:ext cx="2299922" cy="151794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2" r="10413" b="3767"/>
          <a:stretch/>
        </p:blipFill>
        <p:spPr bwMode="auto">
          <a:xfrm>
            <a:off x="5604409" y="2931790"/>
            <a:ext cx="1552984" cy="2061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467544" y="771550"/>
            <a:ext cx="1215350" cy="649380"/>
            <a:chOff x="4193311" y="4287558"/>
            <a:chExt cx="1215350" cy="649380"/>
          </a:xfrm>
        </p:grpSpPr>
        <p:sp>
          <p:nvSpPr>
            <p:cNvPr id="14" name="云形 13"/>
            <p:cNvSpPr/>
            <p:nvPr/>
          </p:nvSpPr>
          <p:spPr>
            <a:xfrm>
              <a:off x="4193311" y="4287558"/>
              <a:ext cx="1215350" cy="64938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25824" y="4371950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现 在</a:t>
              </a:r>
              <a:endPara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157393" y="838058"/>
            <a:ext cx="1215350" cy="649380"/>
            <a:chOff x="4193311" y="4287558"/>
            <a:chExt cx="1215350" cy="649380"/>
          </a:xfrm>
        </p:grpSpPr>
        <p:sp>
          <p:nvSpPr>
            <p:cNvPr id="17" name="云形 16"/>
            <p:cNvSpPr/>
            <p:nvPr/>
          </p:nvSpPr>
          <p:spPr>
            <a:xfrm>
              <a:off x="4193311" y="4287558"/>
              <a:ext cx="1215350" cy="64938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25824" y="4371950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未 来</a:t>
              </a:r>
              <a:endPara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403743" y="248195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顺序移动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671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6" grpId="0"/>
      <p:bldP spid="7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2822" y="1279609"/>
            <a:ext cx="7929618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那个机器老师一次又一次地给她做地理测验，她一次比一次答得糟，最后她的妈妈发愁地摇了摇头，把教学视察员找了来。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4355976" y="635540"/>
            <a:ext cx="3096344" cy="644069"/>
          </a:xfrm>
          <a:prstGeom prst="borderCallout1">
            <a:avLst>
              <a:gd name="adj1" fmla="val 45046"/>
              <a:gd name="adj2" fmla="val -530"/>
              <a:gd name="adj3" fmla="val 112200"/>
              <a:gd name="adj4" fmla="val -13529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只会变换练习题目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5643383" y="3261830"/>
            <a:ext cx="1944216" cy="644069"/>
          </a:xfrm>
          <a:prstGeom prst="borderCallout1">
            <a:avLst>
              <a:gd name="adj1" fmla="val 45046"/>
              <a:gd name="adj2" fmla="val -530"/>
              <a:gd name="adj3" fmla="val -8558"/>
              <a:gd name="adj4" fmla="val -11606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没有情感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1970974" y="3556802"/>
            <a:ext cx="2732415" cy="644069"/>
          </a:xfrm>
          <a:prstGeom prst="borderCallout1">
            <a:avLst>
              <a:gd name="adj1" fmla="val -8194"/>
              <a:gd name="adj2" fmla="val 20037"/>
              <a:gd name="adj3" fmla="val -35178"/>
              <a:gd name="adj4" fmla="val 10704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老师是机器老师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1100" y="411510"/>
            <a:ext cx="3659748" cy="646331"/>
          </a:xfrm>
          <a:prstGeom prst="rect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授课教师不同</a:t>
            </a:r>
            <a:endParaRPr lang="zh-CN" altLang="en-US" sz="3600" b="1" dirty="0"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86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7196" y="1059582"/>
            <a:ext cx="79296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视察员把机器调好以后，拍拍她的脑袋，笑着对她妈妈说：“这不是小姑娘的错，琼斯太太。我认为是这个机器里的地理部分调得太快了一些，这种事是常有的。我把它调慢了，已经适合十岁左右孩子们的水平了。说实在的，她总的学习情况够令人满意了。”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657772" y="2703066"/>
            <a:ext cx="3286148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043608" y="3274160"/>
            <a:ext cx="5832648" cy="0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线形标注 1 10"/>
          <p:cNvSpPr/>
          <p:nvPr/>
        </p:nvSpPr>
        <p:spPr>
          <a:xfrm>
            <a:off x="133563" y="4011910"/>
            <a:ext cx="3521547" cy="642942"/>
          </a:xfrm>
          <a:prstGeom prst="borderCallout1">
            <a:avLst>
              <a:gd name="adj1" fmla="val -2484"/>
              <a:gd name="adj2" fmla="val 49821"/>
              <a:gd name="adj3" fmla="val -198817"/>
              <a:gd name="adj4" fmla="val 55101"/>
            </a:avLst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地理成绩不好的原因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线形标注 1 5"/>
          <p:cNvSpPr/>
          <p:nvPr/>
        </p:nvSpPr>
        <p:spPr>
          <a:xfrm>
            <a:off x="3995936" y="3921904"/>
            <a:ext cx="4936632" cy="644069"/>
          </a:xfrm>
          <a:prstGeom prst="borderCallout1">
            <a:avLst>
              <a:gd name="adj1" fmla="val -2361"/>
              <a:gd name="adj2" fmla="val 50339"/>
              <a:gd name="adj3" fmla="val -100233"/>
              <a:gd name="adj4" fmla="val 47125"/>
            </a:avLst>
          </a:prstGeom>
          <a:solidFill>
            <a:schemeClr val="bg1"/>
          </a:solidFill>
          <a:ln>
            <a:solidFill>
              <a:srgbClr val="FF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机器老师的教学内容可以调节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2535" y="420560"/>
            <a:ext cx="4066404" cy="646331"/>
          </a:xfrm>
          <a:prstGeom prst="rect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授课效果不同</a:t>
            </a:r>
            <a:endParaRPr lang="zh-CN" altLang="en-US" sz="3600" b="1" dirty="0"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627534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玛琪失望极了，她本来希望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他把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这个机器老师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拿走，他们有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次就把托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米的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老师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搬走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了将近一个月之久，因为历史那部分的装置完全显示不出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图像了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3257007" y="3219822"/>
            <a:ext cx="3187201" cy="644069"/>
          </a:xfrm>
          <a:prstGeom prst="borderCallout1">
            <a:avLst>
              <a:gd name="adj1" fmla="val -880"/>
              <a:gd name="adj2" fmla="val 50819"/>
              <a:gd name="adj3" fmla="val -65523"/>
              <a:gd name="adj4" fmla="val 39878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机器老师会出故障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48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1575965" y="1237037"/>
            <a:ext cx="1800200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真人老师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5552864" y="1237037"/>
            <a:ext cx="1714410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机器老师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520" y="3219822"/>
            <a:ext cx="4104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同年龄孩子教法相同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37130" y="278777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会出故障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28779" y="238975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知识有限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26428" y="2091495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可以调整学习内容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4427984" y="555526"/>
            <a:ext cx="0" cy="4154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251520" y="872541"/>
            <a:ext cx="1215350" cy="649380"/>
            <a:chOff x="4193311" y="4287558"/>
            <a:chExt cx="1215350" cy="649380"/>
          </a:xfrm>
        </p:grpSpPr>
        <p:sp>
          <p:nvSpPr>
            <p:cNvPr id="12" name="云形 11"/>
            <p:cNvSpPr/>
            <p:nvPr/>
          </p:nvSpPr>
          <p:spPr>
            <a:xfrm>
              <a:off x="4193311" y="4287558"/>
              <a:ext cx="1215350" cy="64938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25824" y="4371950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以 前</a:t>
              </a:r>
              <a:endPara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05122" y="794100"/>
            <a:ext cx="1215350" cy="649380"/>
            <a:chOff x="4193311" y="4287558"/>
            <a:chExt cx="1215350" cy="649380"/>
          </a:xfrm>
        </p:grpSpPr>
        <p:sp>
          <p:nvSpPr>
            <p:cNvPr id="15" name="云形 14"/>
            <p:cNvSpPr/>
            <p:nvPr/>
          </p:nvSpPr>
          <p:spPr>
            <a:xfrm>
              <a:off x="4193311" y="4287558"/>
              <a:ext cx="1215350" cy="64938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25824" y="4371950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现 在</a:t>
              </a:r>
              <a:endPara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838210" y="3427135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每个孩子教法不同</a:t>
            </a:r>
            <a:endParaRPr lang="zh-CN" altLang="en-US" dirty="0"/>
          </a:p>
        </p:txBody>
      </p:sp>
      <p:sp>
        <p:nvSpPr>
          <p:cNvPr id="18" name="线形标注 1 17"/>
          <p:cNvSpPr/>
          <p:nvPr/>
        </p:nvSpPr>
        <p:spPr>
          <a:xfrm>
            <a:off x="1480338" y="528244"/>
            <a:ext cx="2070348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在学校学习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9" name="线形标注 1 18"/>
          <p:cNvSpPr/>
          <p:nvPr/>
        </p:nvSpPr>
        <p:spPr>
          <a:xfrm>
            <a:off x="5382486" y="528244"/>
            <a:ext cx="2141842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在家里学习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150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  <p:bldP spid="17" grpId="0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39552" y="1262832"/>
            <a:ext cx="820891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在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未来的学校中，学习方式发生了巨大改变</a:t>
            </a:r>
            <a:r>
              <a:rPr lang="en-US" altLang="zh-CN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000" kern="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课本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000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教师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000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授课方式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000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学习伙伴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，都和今天的很不一样。也许学习的内容是不变的</a:t>
            </a: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孩子们依然要写作业，老师依然不会放弃每个学生，只是更个性化，母亲依然会关注到孩子学习的苦恼，也会帮助他们解决困难</a:t>
            </a:r>
            <a:r>
              <a:rPr lang="en-US" altLang="zh-CN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2611" y="339502"/>
            <a:ext cx="1915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小  结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973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35646"/>
            <a:ext cx="1104039" cy="158216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427567" y="1537031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未来学校与现在的学校相比，各有哪些优缺点呢？请同学们先默读课文最后四个自然段，然后和同桌交流。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615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755576" y="797718"/>
            <a:ext cx="74295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附近所有的孩子都到一处去上学，他们在校园里笑啊、喊啊，他们一起坐在课堂里上课；上完一天的课，就一块儿回家。他们学的功课都一样，这样，在做作业的时候他们就可以互相帮助，有问题还可以互相讨论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线形标注 1 16"/>
          <p:cNvSpPr/>
          <p:nvPr/>
        </p:nvSpPr>
        <p:spPr>
          <a:xfrm>
            <a:off x="1547664" y="3363838"/>
            <a:ext cx="6000792" cy="642942"/>
          </a:xfrm>
          <a:prstGeom prst="borderCallout1">
            <a:avLst>
              <a:gd name="adj1" fmla="val 101712"/>
              <a:gd name="adj2" fmla="val 2778"/>
              <a:gd name="adj3" fmla="val 99947"/>
              <a:gd name="adj4" fmla="val 2605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这是玛琪的想象，也是她内心的憧憬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22677" y="1239291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笑啊、喊啊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8614" y="1237600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一起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13779" y="1659492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一块儿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39884" y="209386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互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57536" y="2516832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相帮助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83335" y="2516832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有问题还可以互相讨论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13334" y="2093862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做作业的时候他们就可以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3" grpId="0"/>
      <p:bldP spid="7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06"/>
          <a:stretch/>
        </p:blipFill>
        <p:spPr bwMode="auto">
          <a:xfrm>
            <a:off x="4564" y="1"/>
            <a:ext cx="9139435" cy="5143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60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06" b="19627"/>
          <a:stretch/>
        </p:blipFill>
        <p:spPr bwMode="auto">
          <a:xfrm>
            <a:off x="3275856" y="1059582"/>
            <a:ext cx="5845132" cy="3707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66250" y="339502"/>
            <a:ext cx="88262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认为课文标题中的这个想法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是谁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提出的呢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6897" y="1131590"/>
            <a:ext cx="380104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2300"/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这篇科幻小说的视角十分独特，它不像一般的科幻小说那样立足现在、展望未来，而是以未来的人们的视角回顾现在，对我们进行“考古”。现在就让我们来学习这篇课文。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3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1897" y="15370"/>
            <a:ext cx="5400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  机器老师正在屏幕上显现出这样的字：“我们把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／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和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1/4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这两个分数加在一起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——”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  <a:cs typeface="宋体" pitchFamily="2" charset="-122"/>
              </a:rPr>
              <a:t> 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  <p:sp>
        <p:nvSpPr>
          <p:cNvPr id="14" name="线形标注 1 13"/>
          <p:cNvSpPr/>
          <p:nvPr/>
        </p:nvSpPr>
        <p:spPr>
          <a:xfrm>
            <a:off x="550462" y="2931790"/>
            <a:ext cx="4643470" cy="928694"/>
          </a:xfrm>
          <a:prstGeom prst="borderCallout1">
            <a:avLst>
              <a:gd name="adj1" fmla="val -109796"/>
              <a:gd name="adj2" fmla="val 10914"/>
              <a:gd name="adj3" fmla="val -223"/>
              <a:gd name="adj4" fmla="val 3785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与玛琪想象的以前孩子上学的热闹场面形成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鲜明对比</a:t>
            </a:r>
            <a:endParaRPr lang="zh-CN" altLang="en-US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827584" y="714362"/>
            <a:ext cx="69294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对比未来学校和现在学校的优缺点。</a:t>
            </a:r>
            <a:endParaRPr kumimoji="0" 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826533"/>
              </p:ext>
            </p:extLst>
          </p:nvPr>
        </p:nvGraphicFramePr>
        <p:xfrm>
          <a:off x="845663" y="1563638"/>
          <a:ext cx="7386045" cy="2298556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16327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913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620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itchFamily="49" charset="-122"/>
                          <a:ea typeface="黑体" pitchFamily="49" charset="-122"/>
                        </a:rPr>
                        <a:t>学校</a:t>
                      </a:r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itchFamily="49" charset="-122"/>
                          <a:ea typeface="黑体" pitchFamily="49" charset="-122"/>
                        </a:rPr>
                        <a:t>未来学校</a:t>
                      </a:r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itchFamily="49" charset="-122"/>
                          <a:ea typeface="黑体" pitchFamily="49" charset="-122"/>
                        </a:rPr>
                        <a:t>现在学校</a:t>
                      </a:r>
                      <a:endParaRPr lang="zh-CN" altLang="en-US" sz="2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6979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优点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accent4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accent4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黑体" pitchFamily="49" charset="-122"/>
                          <a:ea typeface="黑体" pitchFamily="49" charset="-122"/>
                        </a:rPr>
                        <a:t>缺点</a:t>
                      </a:r>
                      <a:endParaRPr lang="zh-CN" altLang="en-US" sz="2400" b="1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accent4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accent4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2483768" y="2499742"/>
            <a:ext cx="32849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673B77"/>
                </a:solidFill>
                <a:latin typeface="黑体" pitchFamily="49" charset="-122"/>
                <a:ea typeface="黑体" pitchFamily="49" charset="-122"/>
              </a:rPr>
              <a:t>自由，因材施教</a:t>
            </a:r>
          </a:p>
        </p:txBody>
      </p:sp>
      <p:sp>
        <p:nvSpPr>
          <p:cNvPr id="3" name="矩形 2"/>
          <p:cNvSpPr/>
          <p:nvPr/>
        </p:nvSpPr>
        <p:spPr>
          <a:xfrm>
            <a:off x="2683396" y="3262213"/>
            <a:ext cx="28967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673B77"/>
                </a:solidFill>
                <a:latin typeface="黑体" pitchFamily="49" charset="-122"/>
                <a:ea typeface="黑体" pitchFamily="49" charset="-122"/>
              </a:rPr>
              <a:t>不够快乐、有趣</a:t>
            </a:r>
          </a:p>
        </p:txBody>
      </p:sp>
      <p:sp>
        <p:nvSpPr>
          <p:cNvPr id="5" name="矩形 4"/>
          <p:cNvSpPr/>
          <p:nvPr/>
        </p:nvSpPr>
        <p:spPr>
          <a:xfrm>
            <a:off x="5868144" y="2315075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673B77"/>
                </a:solidFill>
                <a:latin typeface="黑体" pitchFamily="49" charset="-122"/>
                <a:ea typeface="黑体" pitchFamily="49" charset="-122"/>
              </a:rPr>
              <a:t>培养团结合作，快乐、有趣</a:t>
            </a:r>
          </a:p>
        </p:txBody>
      </p:sp>
      <p:sp>
        <p:nvSpPr>
          <p:cNvPr id="6" name="矩形 5"/>
          <p:cNvSpPr/>
          <p:nvPr/>
        </p:nvSpPr>
        <p:spPr>
          <a:xfrm>
            <a:off x="6228184" y="326221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673B77"/>
                </a:solidFill>
                <a:latin typeface="黑体" pitchFamily="49" charset="-122"/>
                <a:ea typeface="黑体" pitchFamily="49" charset="-122"/>
              </a:rPr>
              <a:t>不够自由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E3FF"/>
              </a:clrFrom>
              <a:clrTo>
                <a:srgbClr val="FFE3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080" y="1038862"/>
            <a:ext cx="5184576" cy="410463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55576" y="339502"/>
            <a:ext cx="7429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这样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一个有趣的科幻故事，是通过怎样的方式呈现在我们面前的？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线形标注 1 16"/>
          <p:cNvSpPr/>
          <p:nvPr/>
        </p:nvSpPr>
        <p:spPr>
          <a:xfrm>
            <a:off x="1613972" y="4083918"/>
            <a:ext cx="6000792" cy="642942"/>
          </a:xfrm>
          <a:prstGeom prst="borderCallout1">
            <a:avLst>
              <a:gd name="adj1" fmla="val 101712"/>
              <a:gd name="adj2" fmla="val 2778"/>
              <a:gd name="adj3" fmla="val 99947"/>
              <a:gd name="adj4" fmla="val 2605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通过</a:t>
            </a:r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玛琪和托米的对话展开的</a:t>
            </a:r>
          </a:p>
        </p:txBody>
      </p:sp>
    </p:spTree>
    <p:extLst>
      <p:ext uri="{BB962C8B-B14F-4D97-AF65-F5344CB8AC3E}">
        <p14:creationId xmlns:p14="http://schemas.microsoft.com/office/powerpoint/2010/main" val="120680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E3FF"/>
              </a:clrFrom>
              <a:clrTo>
                <a:srgbClr val="FFE3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080" y="1038862"/>
            <a:ext cx="5184576" cy="410463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55576" y="339502"/>
            <a:ext cx="742955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这两个孩子给你留下了怎样的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印象？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线形标注 1 16"/>
          <p:cNvSpPr/>
          <p:nvPr/>
        </p:nvSpPr>
        <p:spPr>
          <a:xfrm>
            <a:off x="107504" y="1347614"/>
            <a:ext cx="2988332" cy="1944216"/>
          </a:xfrm>
          <a:prstGeom prst="borderCallout1">
            <a:avLst>
              <a:gd name="adj1" fmla="val 101712"/>
              <a:gd name="adj2" fmla="val 2778"/>
              <a:gd name="adj3" fmla="val 99947"/>
              <a:gd name="adj4" fmla="val 2605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很有好奇心，会根据那本“真正的书”，产生许多联想与想象。</a:t>
            </a:r>
          </a:p>
        </p:txBody>
      </p:sp>
      <p:sp>
        <p:nvSpPr>
          <p:cNvPr id="5" name="线形标注 1 4"/>
          <p:cNvSpPr/>
          <p:nvPr/>
        </p:nvSpPr>
        <p:spPr>
          <a:xfrm>
            <a:off x="6516216" y="1326372"/>
            <a:ext cx="2520281" cy="2319618"/>
          </a:xfrm>
          <a:prstGeom prst="borderCallout1">
            <a:avLst>
              <a:gd name="adj1" fmla="val 101712"/>
              <a:gd name="adj2" fmla="val 2778"/>
              <a:gd name="adj3" fmla="val 99947"/>
              <a:gd name="adj4" fmla="val 2605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会根据自己所处的时代提出问题、反思问题，并产生美好的想象。</a:t>
            </a:r>
          </a:p>
        </p:txBody>
      </p:sp>
    </p:spTree>
    <p:extLst>
      <p:ext uri="{BB962C8B-B14F-4D97-AF65-F5344CB8AC3E}">
        <p14:creationId xmlns:p14="http://schemas.microsoft.com/office/powerpoint/2010/main" val="85567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52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528117" y="1275606"/>
            <a:ext cx="72599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    你在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学习生活中有没有听到或谈论过类似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的关于未来的话题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66308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91880" y="424284"/>
            <a:ext cx="208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小   结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55576" y="1419622"/>
            <a:ext cx="756084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   科幻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能使人警醒，告诫我们不要沦为机械的奴隶；科幻也让人期待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，让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我们觉得未来是更美好的新时代。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00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9"/>
          <p:cNvSpPr txBox="1">
            <a:spLocks noChangeArrowheads="1"/>
          </p:cNvSpPr>
          <p:nvPr/>
        </p:nvSpPr>
        <p:spPr bwMode="auto">
          <a:xfrm>
            <a:off x="1413606" y="1415063"/>
            <a:ext cx="22336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未来学校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3534922" y="843558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机器老师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3"/>
          <p:cNvSpPr txBox="1">
            <a:spLocks noChangeArrowheads="1"/>
          </p:cNvSpPr>
          <p:nvPr/>
        </p:nvSpPr>
        <p:spPr bwMode="auto">
          <a:xfrm>
            <a:off x="683568" y="901887"/>
            <a:ext cx="8572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8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他们那时候多有趣啊</a:t>
            </a:r>
            <a:endParaRPr lang="zh-CN" altLang="en-US" sz="28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224118" y="1471111"/>
            <a:ext cx="360040" cy="2549705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4">
            <a:extLst>
              <a:ext uri="{FF2B5EF4-FFF2-40B4-BE49-F238E27FC236}">
                <a16:creationId xmlns="" xmlns:a16="http://schemas.microsoft.com/office/drawing/2014/main" id="{E83FD7BB-D7E3-EF4B-BEBB-9F1DFCF1B616}"/>
              </a:ext>
            </a:extLst>
          </p:cNvPr>
          <p:cNvSpPr txBox="1"/>
          <p:nvPr/>
        </p:nvSpPr>
        <p:spPr>
          <a:xfrm>
            <a:off x="696436" y="281866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结构梳理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B718F5D-0AAE-104C-8DD5-C80D03BD04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91" y="349434"/>
            <a:ext cx="366860" cy="456338"/>
          </a:xfrm>
          <a:prstGeom prst="rect">
            <a:avLst/>
          </a:prstGeom>
        </p:spPr>
      </p:pic>
      <p:sp>
        <p:nvSpPr>
          <p:cNvPr id="15" name="左大括号 14"/>
          <p:cNvSpPr/>
          <p:nvPr/>
        </p:nvSpPr>
        <p:spPr>
          <a:xfrm>
            <a:off x="3212982" y="1009871"/>
            <a:ext cx="357190" cy="1521344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10"/>
          <p:cNvSpPr txBox="1">
            <a:spLocks noChangeArrowheads="1"/>
          </p:cNvSpPr>
          <p:nvPr/>
        </p:nvSpPr>
        <p:spPr bwMode="auto">
          <a:xfrm>
            <a:off x="3534922" y="1415062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电子课本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1500346" y="3428027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现在学校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左大括号 30"/>
          <p:cNvSpPr/>
          <p:nvPr/>
        </p:nvSpPr>
        <p:spPr>
          <a:xfrm flipH="1">
            <a:off x="6885390" y="987005"/>
            <a:ext cx="360040" cy="3515282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7236296" y="1707654"/>
            <a:ext cx="199694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基于现实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大胆想象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提出问题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反思问题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左大括号 26"/>
          <p:cNvSpPr/>
          <p:nvPr/>
        </p:nvSpPr>
        <p:spPr>
          <a:xfrm>
            <a:off x="3284990" y="3084826"/>
            <a:ext cx="357190" cy="138304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10"/>
          <p:cNvSpPr txBox="1">
            <a:spLocks noChangeArrowheads="1"/>
          </p:cNvSpPr>
          <p:nvPr/>
        </p:nvSpPr>
        <p:spPr bwMode="auto">
          <a:xfrm>
            <a:off x="3501014" y="2918111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真人上课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10"/>
          <p:cNvSpPr txBox="1">
            <a:spLocks noChangeArrowheads="1"/>
          </p:cNvSpPr>
          <p:nvPr/>
        </p:nvSpPr>
        <p:spPr bwMode="auto">
          <a:xfrm>
            <a:off x="3501014" y="3989681"/>
            <a:ext cx="35004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一起学习快乐有趣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10"/>
          <p:cNvSpPr txBox="1">
            <a:spLocks noChangeArrowheads="1"/>
          </p:cNvSpPr>
          <p:nvPr/>
        </p:nvSpPr>
        <p:spPr bwMode="auto">
          <a:xfrm>
            <a:off x="3534922" y="2058004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比较自由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3501014" y="3464215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纸质课本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" grpId="0" animBg="1"/>
      <p:bldP spid="15" grpId="0" animBg="1"/>
      <p:bldP spid="21" grpId="0"/>
      <p:bldP spid="24" grpId="0"/>
      <p:bldP spid="31" grpId="0" animBg="1"/>
      <p:bldP spid="32" grpId="0"/>
      <p:bldP spid="27" grpId="0" animBg="1"/>
      <p:bldP spid="28" grpId="0"/>
      <p:bldP spid="29" grpId="0"/>
      <p:bldP spid="30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5488" y="1021225"/>
            <a:ext cx="7744944" cy="3350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这篇科幻小说，作者通过大胆奇特的想象，为我们展示了未来的孩子们上学的情境，孩子们在享受着高科技教学的同时，也有着自己学习上的压力和烦恼，说明现在的传统教学方式和未来的现代化教学方式</a:t>
            </a:r>
            <a:r>
              <a:rPr lang="zh-CN" altLang="en-US" sz="2800" b="1" u="sng" dirty="0" smtClean="0">
                <a:latin typeface="楷体" pitchFamily="49" charset="-122"/>
                <a:ea typeface="楷体" pitchFamily="49" charset="-122"/>
              </a:rPr>
              <a:t>              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，同时也表达了孩子们</a:t>
            </a:r>
            <a:r>
              <a:rPr lang="zh-CN" altLang="en-US" sz="2800" b="1" u="sng" dirty="0" smtClean="0">
                <a:latin typeface="楷体" pitchFamily="49" charset="-122"/>
                <a:ea typeface="楷体" pitchFamily="49" charset="-122"/>
              </a:rPr>
              <a:t>            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的心愿。</a:t>
            </a:r>
          </a:p>
        </p:txBody>
      </p:sp>
      <p:sp>
        <p:nvSpPr>
          <p:cNvPr id="16" name="文本框 14">
            <a:extLst>
              <a:ext uri="{FF2B5EF4-FFF2-40B4-BE49-F238E27FC236}">
                <a16:creationId xmlns="" xmlns:a16="http://schemas.microsoft.com/office/drawing/2014/main" id="{4A3C3B97-39E1-8A49-BBB7-0945BB059AA6}"/>
              </a:ext>
            </a:extLst>
          </p:cNvPr>
          <p:cNvSpPr txBox="1"/>
          <p:nvPr/>
        </p:nvSpPr>
        <p:spPr>
          <a:xfrm>
            <a:off x="663035" y="339502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主题概括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7D1F651-71EF-204B-84FC-94E7EED152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20" y="392179"/>
            <a:ext cx="366860" cy="45633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05746" y="3290699"/>
            <a:ext cx="3231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各有优点和缺点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29372" y="3827522"/>
            <a:ext cx="2706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渴望快乐学习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65" b="59561"/>
          <a:stretch/>
        </p:blipFill>
        <p:spPr bwMode="auto">
          <a:xfrm>
            <a:off x="7079704" y="3501221"/>
            <a:ext cx="2064296" cy="13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14">
            <a:extLst>
              <a:ext uri="{FF2B5EF4-FFF2-40B4-BE49-F238E27FC236}">
                <a16:creationId xmlns="" xmlns:a16="http://schemas.microsoft.com/office/drawing/2014/main" id="{8C3BBCB5-2B2C-484A-A126-C71674BA7BCE}"/>
              </a:ext>
            </a:extLst>
          </p:cNvPr>
          <p:cNvSpPr txBox="1"/>
          <p:nvPr/>
        </p:nvSpPr>
        <p:spPr>
          <a:xfrm>
            <a:off x="696436" y="339502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拓展延伸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E6CD915-17EA-1141-B92C-9C186F2A75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2179"/>
            <a:ext cx="366860" cy="456338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06817" y="915566"/>
            <a:ext cx="440993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校园，                                                           </a:t>
            </a:r>
            <a:endParaRPr lang="en-US" altLang="zh-CN" sz="2400" b="1" spc="-200" dirty="0" smtClean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是</a:t>
            </a: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我们快乐的天堂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；</a:t>
            </a: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校园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，</a:t>
            </a: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是</a:t>
            </a: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我们成长的摇篮。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en-US" altLang="zh-CN" sz="2400" b="1" spc="-200" dirty="0" smtClean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它也许是一个美丽的仙子，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一年四季不断变换着美丽的衣裳，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它也许是一个乡村小院，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几棵老树，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一个绿草成茵的小操场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；</a:t>
            </a: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40823" y="339502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-18030"/>
              </a:rPr>
              <a:t>有关学校的儿童诗欣赏</a:t>
            </a:r>
            <a:endParaRPr lang="en-US" altLang="zh-CN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宋体-1803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872732" y="915566"/>
            <a:ext cx="416376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它</a:t>
            </a: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也许是高楼大厦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，</a:t>
            </a: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花团锦簇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，</a:t>
            </a: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还有一个现代游乐场。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不管怎样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，</a:t>
            </a: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我们都爱自已的校园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，</a:t>
            </a: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因为那里有老师灿烂的笑脸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，</a:t>
            </a: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有同学纯洁的友谊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，</a:t>
            </a:r>
            <a:endParaRPr lang="zh-CN" altLang="en-US" sz="2400" b="1" spc="-200" dirty="0">
              <a:latin typeface="楷体" panose="02010609060101010101" pitchFamily="49" charset="-122"/>
              <a:ea typeface="楷体" panose="02010609060101010101" pitchFamily="49" charset="-122"/>
              <a:cs typeface="宋体-1803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还有</a:t>
            </a:r>
            <a:r>
              <a:rPr lang="zh-CN" altLang="en-US" sz="2400" b="1" spc="-200" dirty="0" smtClean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自己进步</a:t>
            </a:r>
            <a:r>
              <a:rPr lang="zh-CN" altLang="en-US" sz="2400" b="1" spc="-200" dirty="0">
                <a:latin typeface="楷体" panose="02010609060101010101" pitchFamily="49" charset="-122"/>
                <a:ea typeface="楷体" panose="02010609060101010101" pitchFamily="49" charset="-122"/>
                <a:cs typeface="宋体-18030"/>
              </a:rPr>
              <a:t>的足迹。</a:t>
            </a:r>
            <a:endParaRPr lang="zh-CN" altLang="en-US" sz="2400" b="1" spc="-200" dirty="0" smtClean="0">
              <a:latin typeface="楷体" pitchFamily="49" charset="-122"/>
              <a:ea typeface="楷体" pitchFamily="49" charset="-122"/>
              <a:cs typeface="宋体-1803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834089" y="919395"/>
            <a:ext cx="0" cy="3881876"/>
          </a:xfrm>
          <a:prstGeom prst="line">
            <a:avLst/>
          </a:prstGeom>
          <a:ln w="952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0259" y="1203598"/>
            <a:ext cx="7615837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 smtClean="0">
                <a:latin typeface="黑体" pitchFamily="49" charset="-122"/>
                <a:ea typeface="黑体" pitchFamily="49" charset="-122"/>
              </a:rPr>
              <a:t>一</a:t>
            </a:r>
            <a:r>
              <a:rPr lang="zh-CN" altLang="en-US" sz="2700" b="1" dirty="0">
                <a:latin typeface="黑体" pitchFamily="49" charset="-122"/>
                <a:ea typeface="黑体" pitchFamily="49" charset="-122"/>
              </a:rPr>
              <a:t>、用“√”选择句中加点字的正确读音。</a:t>
            </a:r>
          </a:p>
          <a:p>
            <a:pPr>
              <a:lnSpc>
                <a:spcPct val="150000"/>
              </a:lnSpc>
            </a:pPr>
            <a:r>
              <a:rPr lang="zh-CN" altLang="en-US" sz="2700" b="1" dirty="0" smtClean="0">
                <a:latin typeface="楷体" pitchFamily="49" charset="-122"/>
                <a:ea typeface="楷体" pitchFamily="49" charset="-122"/>
              </a:rPr>
              <a:t>    玛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琪对那本纸质书不屑（</a:t>
            </a:r>
            <a:r>
              <a:rPr lang="en-US" altLang="zh-CN" sz="2700" b="1" dirty="0" err="1" smtClean="0">
                <a:latin typeface="汉语拼音" panose="020B0604020202020204" pitchFamily="34" charset="0"/>
                <a:ea typeface="黑体" pitchFamily="49" charset="-122"/>
                <a:cs typeface="汉语拼音" panose="020B0604020202020204" pitchFamily="34" charset="0"/>
              </a:rPr>
              <a:t>xuè</a:t>
            </a:r>
            <a:r>
              <a:rPr lang="en-US" altLang="zh-CN" sz="2700" b="1" dirty="0" smtClean="0">
                <a:latin typeface="汉语拼音" panose="020B0604020202020204" pitchFamily="34" charset="0"/>
                <a:ea typeface="黑体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700" b="1" dirty="0" err="1">
                <a:latin typeface="汉语拼音" panose="020B0604020202020204" pitchFamily="34" charset="0"/>
                <a:ea typeface="黑体" pitchFamily="49" charset="-122"/>
                <a:cs typeface="汉语拼音" panose="020B0604020202020204" pitchFamily="34" charset="0"/>
              </a:rPr>
              <a:t>xiè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）一顾</a:t>
            </a:r>
            <a:r>
              <a:rPr lang="zh-CN" altLang="en-US" sz="2700" b="1" dirty="0" smtClean="0">
                <a:latin typeface="楷体" pitchFamily="49" charset="-122"/>
                <a:ea typeface="楷体" pitchFamily="49" charset="-122"/>
              </a:rPr>
              <a:t>，露出鄙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700" b="1" dirty="0" err="1" smtClean="0">
                <a:latin typeface="汉语拼音" panose="020B0604020202020204" pitchFamily="34" charset="0"/>
                <a:ea typeface="黑体" pitchFamily="49" charset="-122"/>
                <a:cs typeface="汉语拼音" panose="020B0604020202020204" pitchFamily="34" charset="0"/>
              </a:rPr>
              <a:t>bǐ</a:t>
            </a:r>
            <a:r>
              <a:rPr lang="en-US" altLang="zh-CN" sz="2700" b="1" dirty="0" smtClean="0">
                <a:latin typeface="汉语拼音" panose="020B0604020202020204" pitchFamily="34" charset="0"/>
                <a:ea typeface="黑体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700" b="1" dirty="0" err="1">
                <a:latin typeface="汉语拼音" panose="020B0604020202020204" pitchFamily="34" charset="0"/>
                <a:ea typeface="黑体" pitchFamily="49" charset="-122"/>
                <a:cs typeface="汉语拼音" panose="020B0604020202020204" pitchFamily="34" charset="0"/>
              </a:rPr>
              <a:t>pǐ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）</a:t>
            </a:r>
            <a:r>
              <a:rPr lang="zh-CN" altLang="en-US" sz="2700" b="1" dirty="0" smtClean="0">
                <a:latin typeface="楷体" pitchFamily="49" charset="-122"/>
                <a:ea typeface="楷体" pitchFamily="49" charset="-122"/>
              </a:rPr>
              <a:t>夷的神情。玛琪一向讨厌学校，现在比以往任何时候都更憎（</a:t>
            </a:r>
            <a:r>
              <a:rPr lang="en-US" altLang="zh-CN" sz="2700" b="1" dirty="0" err="1" smtClean="0">
                <a:latin typeface="汉语拼音" panose="020B0604020202020204" pitchFamily="34" charset="0"/>
                <a:ea typeface="黑体" pitchFamily="49" charset="-122"/>
                <a:cs typeface="汉语拼音" panose="020B0604020202020204" pitchFamily="34" charset="0"/>
              </a:rPr>
              <a:t>zènɡ</a:t>
            </a:r>
            <a:r>
              <a:rPr lang="en-US" altLang="zh-CN" sz="2700" b="1" dirty="0" smtClean="0">
                <a:latin typeface="汉语拼音" panose="020B0604020202020204" pitchFamily="34" charset="0"/>
                <a:ea typeface="黑体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700" b="1" dirty="0" err="1" smtClean="0">
                <a:latin typeface="汉语拼音" panose="020B0604020202020204" pitchFamily="34" charset="0"/>
                <a:ea typeface="黑体" pitchFamily="49" charset="-122"/>
                <a:cs typeface="汉语拼音" panose="020B0604020202020204" pitchFamily="34" charset="0"/>
              </a:rPr>
              <a:t>zēnɡ</a:t>
            </a:r>
            <a:r>
              <a:rPr lang="zh-CN" altLang="en-US" sz="2700" b="1" dirty="0" smtClean="0">
                <a:latin typeface="楷体" pitchFamily="49" charset="-122"/>
                <a:ea typeface="楷体" pitchFamily="49" charset="-122"/>
              </a:rPr>
              <a:t>）恶它。</a:t>
            </a:r>
            <a:endParaRPr lang="zh-CN" altLang="en-US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文本框 14">
            <a:extLst>
              <a:ext uri="{FF2B5EF4-FFF2-40B4-BE49-F238E27FC236}">
                <a16:creationId xmlns="" xmlns:a16="http://schemas.microsoft.com/office/drawing/2014/main" id="{B7099FF6-6DDB-CC4C-A617-4444CB80ED25}"/>
              </a:ext>
            </a:extLst>
          </p:cNvPr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smtClean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7CF4334-30B1-7C4E-80D8-34C8463346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6"/>
            <a:ext cx="366860" cy="45633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78784" y="2169835"/>
            <a:ext cx="53251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33368" y="2787774"/>
            <a:ext cx="53251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39602" y="3416884"/>
            <a:ext cx="53251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25730" y="1946325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√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49266" y="2594397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√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69746" y="3219822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√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26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>
            <a:extLst>
              <a:ext uri="{FF2B5EF4-FFF2-40B4-BE49-F238E27FC236}">
                <a16:creationId xmlns="" xmlns:a16="http://schemas.microsoft.com/office/drawing/2014/main" id="{5484379D-3776-7748-BF08-F82CF795CA5C}"/>
              </a:ext>
            </a:extLst>
          </p:cNvPr>
          <p:cNvSpPr txBox="1"/>
          <p:nvPr/>
        </p:nvSpPr>
        <p:spPr>
          <a:xfrm>
            <a:off x="624428" y="49789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E56DA78-629F-0143-BFBE-341A78A97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4" y="550566"/>
            <a:ext cx="366861" cy="4563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11560" y="1131590"/>
            <a:ext cx="7776864" cy="2931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了解文中所想象的未来的上学方式与现在的不同。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   2.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能联系生活实际，想象未来的学习生活。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129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483518"/>
            <a:ext cx="8208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23900" lvl="0" indent="-723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宋体-18030"/>
              </a:rPr>
              <a:t>二、你觉得未来的学校会是什么样子的？展开想象，拿起笔画一画吧！</a:t>
            </a:r>
            <a:endParaRPr lang="zh-CN" altLang="en-US" sz="2800" dirty="0">
              <a:latin typeface="黑体" pitchFamily="49" charset="-122"/>
              <a:ea typeface="黑体" pitchFamily="49" charset="-122"/>
              <a:cs typeface="宋体-1803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2"/>
          <a:stretch/>
        </p:blipFill>
        <p:spPr bwMode="auto">
          <a:xfrm>
            <a:off x="580162" y="1763336"/>
            <a:ext cx="3692518" cy="255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63336"/>
            <a:ext cx="3692359" cy="255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74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71" y="-8096"/>
            <a:ext cx="9165431" cy="53161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85835" y="1419803"/>
            <a:ext cx="7764780" cy="1106805"/>
          </a:xfrm>
          <a:prstGeom prst="rect">
            <a:avLst/>
          </a:prstGeom>
          <a:noFill/>
          <a:effectLst/>
        </p:spPr>
        <p:txBody>
          <a:bodyPr wrap="none" lIns="91431" tIns="45716" rIns="91431" bIns="45716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3" name="组合 32"/>
          <p:cNvGrpSpPr/>
          <p:nvPr/>
        </p:nvGrpSpPr>
        <p:grpSpPr>
          <a:xfrm>
            <a:off x="6967881" y="402"/>
            <a:ext cx="1927071" cy="771472"/>
            <a:chOff x="6968256" y="-1"/>
            <a:chExt cx="1927372" cy="771592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87217" y="509940"/>
              <a:ext cx="1161076" cy="26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100" dirty="0">
                  <a:solidFill>
                    <a:prstClr val="white">
                      <a:lumMod val="75000"/>
                    </a:prstClr>
                  </a:solidFill>
                  <a:ea typeface="黑体" pitchFamily="49" charset="-122"/>
                </a:rPr>
                <a:t>QICAIKETANG</a:t>
              </a:r>
              <a:endParaRPr kumimoji="1" lang="zh-CN" altLang="en-US" sz="1100" dirty="0">
                <a:solidFill>
                  <a:prstClr val="white">
                    <a:lumMod val="75000"/>
                  </a:prstClr>
                </a:solidFill>
                <a:ea typeface="黑体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714348" y="1131590"/>
            <a:ext cx="7848600" cy="245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艾萨克</a:t>
            </a:r>
            <a:r>
              <a:rPr lang="en-US" altLang="zh-CN" sz="32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32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阿西莫夫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1920-1992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年），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美国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科幻小说作家、科普作家、文学评论家，美国科幻小说黄金时代的代表人物之一。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https://timgsa.baidu.com/timg?image&amp;quality=80&amp;size=b9999_10000&amp;sec=1565658485677&amp;di=926e8289425a4b26259adf36a311580d&amp;imgtype=0&amp;src=http%3A%2F%2Fbpic.588ku.com%2Felement_origin_min_pic%2F17%2F11%2F29%2Fcc56af89837d0f433b69116248294c4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1718948"/>
            <a:ext cx="2857520" cy="2857520"/>
          </a:xfrm>
          <a:prstGeom prst="rect">
            <a:avLst/>
          </a:prstGeom>
          <a:noFill/>
        </p:spPr>
      </p:pic>
      <p:sp>
        <p:nvSpPr>
          <p:cNvPr id="15" name="矩形 14"/>
          <p:cNvSpPr/>
          <p:nvPr/>
        </p:nvSpPr>
        <p:spPr>
          <a:xfrm>
            <a:off x="611560" y="2401599"/>
            <a:ext cx="49685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指轻视；看不起。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本课指玛琪在谈学校时露出的表情。</a:t>
            </a:r>
            <a:endParaRPr lang="zh-CN" altLang="en-US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1691680" y="4015532"/>
            <a:ext cx="4358858" cy="523220"/>
          </a:xfrm>
          <a:prstGeom prst="wedgeRectCallout">
            <a:avLst>
              <a:gd name="adj1" fmla="val 63717"/>
              <a:gd name="adj2" fmla="val -58818"/>
            </a:avLst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他露出了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鄙夷不屑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的神色。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文本框 14">
            <a:hlinkClick r:id="rId3" action="ppaction://hlinkfile"/>
          </p:cNvPr>
          <p:cNvSpPr txBox="1"/>
          <p:nvPr/>
        </p:nvSpPr>
        <p:spPr>
          <a:xfrm>
            <a:off x="653667" y="422324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初读</a:t>
            </a:r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课文 扫清障碍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13748FA-36E9-E94A-96EC-4BDA32F6EB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18" y="603851"/>
            <a:ext cx="351070" cy="38016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318D0A71-89E9-0E42-BFC7-5914ED13B5C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408959" y="550061"/>
            <a:ext cx="335134" cy="47233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D790B08-F16F-7646-8BEB-951E9E444F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1" y="489080"/>
            <a:ext cx="366860" cy="456339"/>
          </a:xfrm>
          <a:prstGeom prst="rect">
            <a:avLst/>
          </a:prstGeom>
        </p:spPr>
      </p:pic>
      <p:sp>
        <p:nvSpPr>
          <p:cNvPr id="16" name="TextBox 7"/>
          <p:cNvSpPr txBox="1"/>
          <p:nvPr/>
        </p:nvSpPr>
        <p:spPr>
          <a:xfrm>
            <a:off x="510682" y="1133331"/>
            <a:ext cx="7661718" cy="64633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ts val="4500"/>
              </a:lnSpc>
            </a:pPr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课文中有一些难懂的词语，你能理解吗？</a:t>
            </a:r>
            <a:endParaRPr lang="en-US" altLang="zh-CN" sz="32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6901" y="1899306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鄙夷不屑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212309"/>
            <a:ext cx="46805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自以为了不起，看不起人；极其骄傲。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本课指托米高傲地瞧了玛琪一眼。</a:t>
            </a:r>
            <a:endParaRPr lang="zh-CN" altLang="en-US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3490" name="Picture 2" descr="https://timgsa.baidu.com/timg?image&amp;quality=80&amp;size=b9999_10000&amp;sec=1565659155947&amp;di=0c3170b8c766fefe0db959b751fc4390&amp;imgtype=0&amp;src=http%3A%2F%2Fpic113.huitu.com%2Fres%2F20181226%2F386302_20181226104333445020_1.jpg"/>
          <p:cNvPicPr>
            <a:picLocks noChangeAspect="1" noChangeArrowheads="1"/>
          </p:cNvPicPr>
          <p:nvPr/>
        </p:nvPicPr>
        <p:blipFill rotWithShape="1">
          <a:blip r:embed="rId2"/>
          <a:srcRect t="6078" b="16230"/>
          <a:stretch/>
        </p:blipFill>
        <p:spPr bwMode="auto">
          <a:xfrm>
            <a:off x="5146129" y="662211"/>
            <a:ext cx="3663480" cy="1992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1"/>
          <p:cNvSpPr txBox="1"/>
          <p:nvPr/>
        </p:nvSpPr>
        <p:spPr>
          <a:xfrm>
            <a:off x="467544" y="3363838"/>
            <a:ext cx="6156684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憎恨，厌恶。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本课指玛琪厌恶学校。</a:t>
            </a:r>
            <a:endParaRPr lang="zh-CN" altLang="en-US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7074" y="62753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高傲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67544" y="276672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憎恶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35646"/>
            <a:ext cx="1104039" cy="1582166"/>
          </a:xfrm>
          <a:prstGeom prst="rect">
            <a:avLst/>
          </a:prstGeom>
        </p:spPr>
      </p:pic>
      <p:sp>
        <p:nvSpPr>
          <p:cNvPr id="5" name="文本框 14">
            <a:extLst>
              <a:ext uri="{FF2B5EF4-FFF2-40B4-BE49-F238E27FC236}">
                <a16:creationId xmlns="" xmlns:a16="http://schemas.microsoft.com/office/drawing/2014/main" id="{5484379D-3776-7748-BF08-F82CF795CA5C}"/>
              </a:ext>
            </a:extLst>
          </p:cNvPr>
          <p:cNvSpPr txBox="1"/>
          <p:nvPr/>
        </p:nvSpPr>
        <p:spPr>
          <a:xfrm>
            <a:off x="624428" y="425882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E56DA78-629F-0143-BFBE-341A78A97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4" y="478558"/>
            <a:ext cx="366861" cy="45633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27567" y="1537031"/>
            <a:ext cx="7416824" cy="1680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作者的想象中，未来与今天有什么不同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？请同学们默读课文，边读边画出不同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之处，并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对你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认为的有趣之处作简单批注</a:t>
            </a:r>
            <a:r>
              <a:rPr lang="zh-CN" altLang="en-US" sz="3000" kern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652120" y="2602625"/>
            <a:ext cx="720080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61861" y="1922869"/>
            <a:ext cx="1076130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592" y="1201037"/>
            <a:ext cx="71008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那天晚上，玛琪甚至把这件事记在自己的日记里了。在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2155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17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日这一天她写道：“今天，托米发现了一本真正的书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!”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1954444" y="3586132"/>
            <a:ext cx="5857916" cy="785818"/>
          </a:xfrm>
          <a:prstGeom prst="borderCallout1">
            <a:avLst>
              <a:gd name="adj1" fmla="val 568"/>
              <a:gd name="adj2" fmla="val 66626"/>
              <a:gd name="adj3" fmla="val -56306"/>
              <a:gd name="adj4" fmla="val 69937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说明平时他们阅读的不是真正的书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39552" y="485259"/>
            <a:ext cx="4464496" cy="646331"/>
          </a:xfrm>
          <a:prstGeom prst="rect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600" b="1" dirty="0" smtClean="0"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图书呈现方式不同</a:t>
            </a:r>
            <a:endParaRPr lang="zh-CN" altLang="en-US" sz="3600" b="1" dirty="0"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12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77621" y="2427734"/>
            <a:ext cx="1453270" cy="5715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18057" y="1826349"/>
            <a:ext cx="738319" cy="5715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68197" y="1826349"/>
            <a:ext cx="3495891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71045" y="1131020"/>
            <a:ext cx="2125091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95736" y="1131020"/>
            <a:ext cx="785818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4373" y="1028521"/>
            <a:ext cx="75009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当他还是一个小孩子的时候，他的爷爷对他讲，曾经有那么一个时候，所有的故事都是印在纸上的。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2588645" y="3219822"/>
            <a:ext cx="4000528" cy="857256"/>
          </a:xfrm>
          <a:prstGeom prst="borderCallout1">
            <a:avLst>
              <a:gd name="adj1" fmla="val 50972"/>
              <a:gd name="adj2" fmla="val -79"/>
              <a:gd name="adj3" fmla="val -16634"/>
              <a:gd name="adj4" fmla="val -10814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真正的书是纸质的，所有的故事都印在纸上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1" grpId="0" animBg="1"/>
      <p:bldP spid="10" grpId="0" animBg="1"/>
      <p:bldP spid="8" grpId="0" animBg="1"/>
      <p:bldP spid="12" grpId="0" animBg="1"/>
    </p:bldLst>
  </p:timing>
</p:sld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1425</Words>
  <Application>Microsoft Office PowerPoint</Application>
  <PresentationFormat>全屏显示(16:9)</PresentationFormat>
  <Paragraphs>143</Paragraphs>
  <Slides>31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《七彩课堂》课件模板（新）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97</cp:revision>
  <dcterms:created xsi:type="dcterms:W3CDTF">2017-03-17T02:28:00Z</dcterms:created>
  <dcterms:modified xsi:type="dcterms:W3CDTF">2020-11-09T02:52:30Z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2052-10.1.0.7401</vt:lpwstr>
  </property>
</Properties>
</file>